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65" r:id="rId5"/>
    <p:sldId id="267" r:id="rId6"/>
    <p:sldId id="266" r:id="rId7"/>
    <p:sldId id="261" r:id="rId8"/>
    <p:sldId id="259" r:id="rId9"/>
    <p:sldId id="260" r:id="rId10"/>
    <p:sldId id="268" r:id="rId11"/>
    <p:sldId id="262" r:id="rId12"/>
    <p:sldId id="263" r:id="rId13"/>
    <p:sldId id="269" r:id="rId14"/>
    <p:sldId id="270" r:id="rId15"/>
    <p:sldId id="271" r:id="rId16"/>
    <p:sldId id="272" r:id="rId17"/>
    <p:sldId id="273" r:id="rId18"/>
    <p:sldId id="274" r:id="rId19"/>
    <p:sldId id="279" r:id="rId20"/>
    <p:sldId id="278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>
      <p:cViewPr>
        <p:scale>
          <a:sx n="70" d="100"/>
          <a:sy n="70" d="100"/>
        </p:scale>
        <p:origin x="-13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AE5E4AF-A7C0-40C7-A526-0580408E183E}" type="datetimeFigureOut">
              <a:rPr lang="en-US" smtClean="0"/>
              <a:pPr/>
              <a:t>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AACC9FA-7F84-4B77-9000-D7F870B38A3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/>
          <a:lstStyle/>
          <a:p>
            <a:r>
              <a:rPr lang="en-US" sz="8800" dirty="0" smtClean="0"/>
              <a:t>Los </a:t>
            </a:r>
            <a:r>
              <a:rPr lang="en-US" sz="8800" dirty="0" err="1" smtClean="0"/>
              <a:t>Pronombres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4267200"/>
            <a:ext cx="3810000" cy="1752600"/>
          </a:xfrm>
          <a:ln>
            <a:solidFill>
              <a:srgbClr val="FF0066"/>
            </a:solidFill>
          </a:ln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M/J Spanish 1</a:t>
            </a:r>
          </a:p>
          <a:p>
            <a:r>
              <a:rPr lang="en-US" sz="3600" dirty="0" smtClean="0">
                <a:solidFill>
                  <a:schemeClr val="tx1"/>
                </a:solidFill>
              </a:rPr>
              <a:t>1.05</a:t>
            </a:r>
          </a:p>
          <a:p>
            <a:endParaRPr lang="en-US" sz="36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962400"/>
            <a:ext cx="29622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533400"/>
            <a:ext cx="2895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Why so many compared to English?</a:t>
            </a:r>
            <a:endParaRPr lang="en-US" sz="44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7848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How many different ways do we say “you” in </a:t>
            </a:r>
            <a:r>
              <a:rPr lang="en-US" sz="3600" dirty="0" smtClean="0"/>
              <a:t>English if we use slang?</a:t>
            </a:r>
            <a:endParaRPr lang="en-US" sz="3600" dirty="0" smtClean="0"/>
          </a:p>
          <a:p>
            <a:pPr algn="ctr"/>
            <a:r>
              <a:rPr lang="en-US" sz="3600" dirty="0" smtClean="0"/>
              <a:t>How about:</a:t>
            </a:r>
            <a:br>
              <a:rPr lang="en-US" sz="3600" dirty="0" smtClean="0"/>
            </a:br>
            <a:r>
              <a:rPr lang="en-US" sz="3600" dirty="0" err="1" smtClean="0"/>
              <a:t>Yo</a:t>
            </a:r>
            <a:r>
              <a:rPr lang="en-US" sz="3600" dirty="0"/>
              <a:t>!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/>
              <a:t>Youse</a:t>
            </a:r>
            <a:endParaRPr lang="en-US" sz="3600" dirty="0" smtClean="0"/>
          </a:p>
          <a:p>
            <a:pPr algn="ctr"/>
            <a:r>
              <a:rPr lang="en-US" sz="3600" dirty="0" err="1" smtClean="0"/>
              <a:t>Youse</a:t>
            </a:r>
            <a:r>
              <a:rPr lang="en-US" sz="3600" dirty="0" smtClean="0"/>
              <a:t> guys</a:t>
            </a:r>
          </a:p>
          <a:p>
            <a:pPr algn="ctr"/>
            <a:r>
              <a:rPr lang="en-US" sz="3600" dirty="0" smtClean="0"/>
              <a:t>Y’all</a:t>
            </a:r>
          </a:p>
          <a:p>
            <a:pPr algn="ctr"/>
            <a:r>
              <a:rPr lang="en-US" sz="3600" dirty="0" smtClean="0"/>
              <a:t>All y’all</a:t>
            </a:r>
          </a:p>
          <a:p>
            <a:pPr algn="ctr"/>
            <a:r>
              <a:rPr lang="en-US" sz="3600" dirty="0" smtClean="0"/>
              <a:t>Any others???</a:t>
            </a:r>
            <a:endParaRPr lang="en-US" sz="3600" dirty="0"/>
          </a:p>
          <a:p>
            <a:endParaRPr lang="en-US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066800"/>
            <a:ext cx="76962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Spanish, there are at least four (4) </a:t>
            </a:r>
            <a:r>
              <a:rPr lang="en-US" sz="2800" dirty="0" smtClean="0"/>
              <a:t>proper </a:t>
            </a:r>
            <a:r>
              <a:rPr lang="en-US" sz="2800" dirty="0" smtClean="0"/>
              <a:t>ways </a:t>
            </a:r>
            <a:r>
              <a:rPr lang="en-US" sz="2800" dirty="0" smtClean="0"/>
              <a:t>to say “you</a:t>
            </a:r>
            <a:r>
              <a:rPr lang="en-US" sz="2800" dirty="0" smtClean="0"/>
              <a:t>”: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</a:pP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tú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</a:pP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usted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</a:pPr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sz="4400" b="0" i="0" u="none" strike="noStrike" cap="none" normalizeH="0" baseline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osotros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752475" algn="l"/>
              </a:tabLst>
            </a:pPr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cs typeface="Times New Roman" pitchFamily="18" charset="0"/>
              </a:rPr>
              <a:t>ustedes</a:t>
            </a:r>
            <a:endParaRPr kumimoji="0" lang="en-US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en-US" sz="28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1295400"/>
            <a:ext cx="259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…And there are two ways to say “they””</a:t>
            </a:r>
          </a:p>
          <a:p>
            <a:endParaRPr lang="en-US" sz="3600" dirty="0" smtClean="0"/>
          </a:p>
          <a:p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</a:rPr>
              <a:t>ellos</a:t>
            </a:r>
            <a:endParaRPr lang="en-US" sz="4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4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4400" dirty="0" err="1" smtClean="0">
                <a:solidFill>
                  <a:schemeClr val="tx2">
                    <a:lumMod val="75000"/>
                  </a:schemeClr>
                </a:solidFill>
              </a:rPr>
              <a:t>ellas</a:t>
            </a:r>
            <a:endParaRPr lang="en-US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439 L 0.2474 0.0043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1447800"/>
            <a:ext cx="5715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bottOldStyle" pitchFamily="2" charset="0"/>
              </a:rPr>
              <a:t>So remember:</a:t>
            </a:r>
            <a:br>
              <a:rPr lang="en-US" sz="4400" dirty="0" smtClean="0">
                <a:latin typeface="AbottOldStyle" pitchFamily="2" charset="0"/>
              </a:rPr>
            </a:br>
            <a:r>
              <a:rPr lang="en-US" sz="4400" dirty="0" smtClean="0">
                <a:latin typeface="AbottOldStyle" pitchFamily="2" charset="0"/>
              </a:rPr>
              <a:t>Spanish isn’t English isn’t Spanish isn’t English…</a:t>
            </a:r>
            <a:endParaRPr lang="en-US" sz="4400" dirty="0">
              <a:latin typeface="AbottOldStyle" pitchFamily="2" charset="0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81000"/>
            <a:ext cx="4495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Let’s go over those Spanish pronouns: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err="1" smtClean="0">
                <a:solidFill>
                  <a:srgbClr val="0070C0"/>
                </a:solidFill>
              </a:rPr>
              <a:t>Yo</a:t>
            </a:r>
            <a:r>
              <a:rPr lang="en-US" sz="3600" dirty="0" smtClean="0">
                <a:solidFill>
                  <a:srgbClr val="0070C0"/>
                </a:solidFill>
              </a:rPr>
              <a:t> </a:t>
            </a:r>
          </a:p>
          <a:p>
            <a:r>
              <a:rPr lang="en-US" sz="3600" dirty="0" smtClean="0"/>
              <a:t>Means </a:t>
            </a:r>
            <a:r>
              <a:rPr lang="en-US" sz="3600" dirty="0" smtClean="0">
                <a:solidFill>
                  <a:srgbClr val="0070C0"/>
                </a:solidFill>
              </a:rPr>
              <a:t>I</a:t>
            </a:r>
          </a:p>
          <a:p>
            <a:endParaRPr lang="en-US" sz="3600" dirty="0" smtClean="0"/>
          </a:p>
          <a:p>
            <a:endParaRPr lang="en-US" sz="3600" dirty="0" smtClean="0"/>
          </a:p>
          <a:p>
            <a:r>
              <a:rPr lang="en-US" sz="3600" dirty="0" smtClean="0"/>
              <a:t>“I am a yo-yo…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362200"/>
            <a:ext cx="3952875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066800"/>
            <a:ext cx="3858937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</a:rPr>
              <a:t>Tú</a:t>
            </a:r>
            <a:r>
              <a:rPr lang="en-US" sz="4000" dirty="0" smtClean="0"/>
              <a:t> means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you</a:t>
            </a:r>
            <a:r>
              <a:rPr lang="en-US" sz="4000" dirty="0" smtClean="0"/>
              <a:t>, my friend or familiar one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3600" dirty="0" smtClean="0"/>
              <a:t>…you are a </a:t>
            </a:r>
          </a:p>
          <a:p>
            <a:r>
              <a:rPr lang="en-US" sz="3600" dirty="0" err="1" smtClean="0"/>
              <a:t>tu-tu</a:t>
            </a:r>
            <a:r>
              <a:rPr lang="en-US" sz="3600" dirty="0" smtClean="0"/>
              <a:t>…</a:t>
            </a:r>
            <a:endParaRPr lang="en-US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2895600"/>
            <a:ext cx="361950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82685" y="3244334"/>
            <a:ext cx="321754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Él</a:t>
            </a:r>
            <a:r>
              <a:rPr lang="en-US" sz="4400" dirty="0" smtClean="0"/>
              <a:t> means 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he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2667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49530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…he rides the El train...</a:t>
            </a:r>
            <a:endParaRPr lang="en-US" sz="28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914400"/>
            <a:ext cx="601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Ella</a:t>
            </a:r>
            <a:r>
              <a:rPr lang="en-US" sz="6000" dirty="0" smtClean="0"/>
              <a:t> means </a:t>
            </a:r>
            <a:r>
              <a:rPr lang="en-US" sz="6000" dirty="0" smtClean="0">
                <a:solidFill>
                  <a:schemeClr val="accent2">
                    <a:lumMod val="50000"/>
                  </a:schemeClr>
                </a:solidFill>
              </a:rPr>
              <a:t>she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981200"/>
            <a:ext cx="1928813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38200" y="42672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…with my Aunt  Ella….</a:t>
            </a:r>
            <a:endParaRPr lang="en-US" sz="2800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5562600" cy="45243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7200" dirty="0" smtClean="0"/>
              <a:t>‘Want to know what they all mean?</a:t>
            </a:r>
            <a:endParaRPr lang="en-US" sz="7200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077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Before you start this unit, let’s review a few </a:t>
            </a:r>
          </a:p>
          <a:p>
            <a:pPr algn="ctr"/>
            <a:r>
              <a:rPr lang="en-US" sz="4800" dirty="0" smtClean="0"/>
              <a:t>English grammar points.</a:t>
            </a:r>
          </a:p>
          <a:p>
            <a:pPr algn="ctr"/>
            <a:endParaRPr lang="en-US" sz="4800" dirty="0"/>
          </a:p>
          <a:p>
            <a:pPr algn="ctr"/>
            <a:r>
              <a:rPr lang="en-US" sz="4800" dirty="0" smtClean="0"/>
              <a:t>In English, when we talk about the subject of a sentence we are talking about…</a:t>
            </a:r>
            <a:endParaRPr lang="en-US" sz="4800" dirty="0"/>
          </a:p>
        </p:txBody>
      </p:sp>
    </p:spTree>
  </p:cSld>
  <p:clrMapOvr>
    <a:masterClrMapping/>
  </p:clrMapOvr>
  <p:transition spd="slow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Los </a:t>
            </a:r>
            <a:r>
              <a:rPr lang="en-US" dirty="0" err="1" smtClean="0"/>
              <a:t>Pronombres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yo</a:t>
            </a:r>
            <a:endParaRPr lang="en-US" dirty="0" smtClean="0"/>
          </a:p>
          <a:p>
            <a:r>
              <a:rPr lang="en-US" dirty="0" err="1" smtClean="0"/>
              <a:t>tú</a:t>
            </a:r>
            <a:endParaRPr lang="en-US" dirty="0" smtClean="0"/>
          </a:p>
          <a:p>
            <a:r>
              <a:rPr lang="en-US" dirty="0" err="1" smtClean="0"/>
              <a:t>él</a:t>
            </a:r>
            <a:endParaRPr lang="en-US" dirty="0" smtClean="0"/>
          </a:p>
          <a:p>
            <a:r>
              <a:rPr lang="en-US" dirty="0" err="1" smtClean="0"/>
              <a:t>ella</a:t>
            </a:r>
            <a:endParaRPr lang="en-US" dirty="0" smtClean="0"/>
          </a:p>
          <a:p>
            <a:r>
              <a:rPr lang="en-US" dirty="0" err="1" smtClean="0"/>
              <a:t>usted</a:t>
            </a:r>
            <a:endParaRPr lang="en-US" dirty="0" smtClean="0"/>
          </a:p>
          <a:p>
            <a:r>
              <a:rPr lang="en-US" dirty="0" err="1" smtClean="0"/>
              <a:t>nosotros</a:t>
            </a:r>
            <a:endParaRPr lang="en-US" dirty="0" smtClean="0"/>
          </a:p>
          <a:p>
            <a:r>
              <a:rPr lang="en-US" dirty="0" err="1" smtClean="0"/>
              <a:t>vosotros</a:t>
            </a:r>
            <a:endParaRPr lang="en-US" dirty="0" smtClean="0"/>
          </a:p>
          <a:p>
            <a:r>
              <a:rPr lang="en-US" dirty="0" err="1" smtClean="0"/>
              <a:t>ellos</a:t>
            </a:r>
            <a:endParaRPr lang="en-US" dirty="0" smtClean="0"/>
          </a:p>
          <a:p>
            <a:r>
              <a:rPr lang="en-US" dirty="0" err="1" smtClean="0"/>
              <a:t>ellas</a:t>
            </a:r>
            <a:endParaRPr lang="en-US" dirty="0" smtClean="0"/>
          </a:p>
          <a:p>
            <a:r>
              <a:rPr lang="en-US" dirty="0" err="1" smtClean="0"/>
              <a:t>ustedes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0" y="1600200"/>
            <a:ext cx="427024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</a:t>
            </a:r>
          </a:p>
          <a:p>
            <a:r>
              <a:rPr lang="en-US" dirty="0" smtClean="0"/>
              <a:t>you, informal, singular</a:t>
            </a:r>
          </a:p>
          <a:p>
            <a:r>
              <a:rPr lang="en-US" dirty="0" smtClean="0"/>
              <a:t>he</a:t>
            </a:r>
          </a:p>
          <a:p>
            <a:r>
              <a:rPr lang="en-US" dirty="0" smtClean="0"/>
              <a:t>she</a:t>
            </a:r>
          </a:p>
          <a:p>
            <a:r>
              <a:rPr lang="en-US" dirty="0" smtClean="0"/>
              <a:t>you, singular, formal</a:t>
            </a:r>
          </a:p>
          <a:p>
            <a:r>
              <a:rPr lang="en-US" dirty="0" smtClean="0"/>
              <a:t>we</a:t>
            </a:r>
          </a:p>
          <a:p>
            <a:r>
              <a:rPr lang="en-US" dirty="0" smtClean="0"/>
              <a:t>you, plural, informal</a:t>
            </a:r>
          </a:p>
          <a:p>
            <a:r>
              <a:rPr lang="en-US" dirty="0" smtClean="0"/>
              <a:t>they</a:t>
            </a:r>
          </a:p>
          <a:p>
            <a:r>
              <a:rPr lang="en-US" dirty="0" smtClean="0"/>
              <a:t>they</a:t>
            </a:r>
          </a:p>
          <a:p>
            <a:r>
              <a:rPr lang="en-US" dirty="0" smtClean="0"/>
              <a:t>you, plural, formal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 there’s more to 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We’ll talk more about how and when to use the different forms as we go along. </a:t>
            </a:r>
          </a:p>
          <a:p>
            <a:r>
              <a:rPr lang="en-US" dirty="0" smtClean="0"/>
              <a:t>For now, because I am your teacher,  you would use the “</a:t>
            </a:r>
            <a:r>
              <a:rPr lang="en-US" dirty="0" err="1" smtClean="0"/>
              <a:t>usted</a:t>
            </a:r>
            <a:r>
              <a:rPr lang="en-US" dirty="0" smtClean="0"/>
              <a:t>” form when addressing me.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you are my younger students, I would use the </a:t>
            </a:r>
            <a:r>
              <a:rPr lang="en-US" dirty="0" err="1" smtClean="0"/>
              <a:t>tú</a:t>
            </a:r>
            <a:r>
              <a:rPr lang="en-US" dirty="0" smtClean="0"/>
              <a:t> form when addressing one of you, and either the </a:t>
            </a:r>
            <a:r>
              <a:rPr lang="en-US" dirty="0" err="1" smtClean="0"/>
              <a:t>vosotros</a:t>
            </a:r>
            <a:r>
              <a:rPr lang="en-US" dirty="0" smtClean="0"/>
              <a:t> or </a:t>
            </a:r>
            <a:r>
              <a:rPr lang="en-US" dirty="0" err="1" smtClean="0"/>
              <a:t>ustedes</a:t>
            </a:r>
            <a:r>
              <a:rPr lang="en-US" dirty="0" smtClean="0"/>
              <a:t> form when addressing a group.</a:t>
            </a:r>
            <a:endParaRPr lang="en-US" dirty="0" smtClean="0"/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153400" cy="65556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…the main idea </a:t>
            </a:r>
            <a:endParaRPr lang="en-US" sz="4000" dirty="0" smtClean="0"/>
          </a:p>
          <a:p>
            <a:pPr algn="ctr"/>
            <a:r>
              <a:rPr lang="en-US" sz="4000" dirty="0" smtClean="0"/>
              <a:t>of </a:t>
            </a:r>
            <a:r>
              <a:rPr lang="en-US" sz="4000" dirty="0" smtClean="0"/>
              <a:t>a sentence.</a:t>
            </a:r>
          </a:p>
          <a:p>
            <a:pPr algn="ctr"/>
            <a:endParaRPr lang="en-US" sz="4000" dirty="0"/>
          </a:p>
          <a:p>
            <a:pPr algn="ctr"/>
            <a:r>
              <a:rPr lang="en-US" sz="4000" dirty="0" smtClean="0"/>
              <a:t>For example, </a:t>
            </a:r>
            <a:endParaRPr lang="en-US" sz="4000" dirty="0" smtClean="0"/>
          </a:p>
          <a:p>
            <a:pPr algn="ctr"/>
            <a:r>
              <a:rPr lang="en-US" sz="4000" dirty="0" smtClean="0"/>
              <a:t>in </a:t>
            </a:r>
            <a:r>
              <a:rPr lang="en-US" sz="4000" dirty="0" smtClean="0"/>
              <a:t>the sentence,</a:t>
            </a:r>
          </a:p>
          <a:p>
            <a:pPr algn="ctr"/>
            <a:r>
              <a:rPr lang="en-US" sz="4000" dirty="0" smtClean="0"/>
              <a:t>“The boy listens to great music.”</a:t>
            </a:r>
          </a:p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“boy” </a:t>
            </a:r>
            <a:r>
              <a:rPr lang="en-US" sz="4000" dirty="0" smtClean="0"/>
              <a:t>is the subject, </a:t>
            </a:r>
          </a:p>
          <a:p>
            <a:pPr algn="ctr"/>
            <a:r>
              <a:rPr lang="en-US" sz="4000" dirty="0" smtClean="0"/>
              <a:t>because the sentence </a:t>
            </a:r>
            <a:endParaRPr lang="en-US" sz="4000" dirty="0" smtClean="0"/>
          </a:p>
          <a:p>
            <a:pPr algn="ctr"/>
            <a:r>
              <a:rPr lang="en-US" sz="4000" dirty="0" smtClean="0"/>
              <a:t>is </a:t>
            </a:r>
            <a:r>
              <a:rPr lang="en-US" sz="4000" dirty="0" smtClean="0"/>
              <a:t>about him</a:t>
            </a:r>
            <a:r>
              <a:rPr lang="en-US" sz="2400" dirty="0" smtClean="0"/>
              <a:t>.</a:t>
            </a:r>
          </a:p>
          <a:p>
            <a:pPr algn="ctr"/>
            <a:endParaRPr lang="en-US" sz="2400" dirty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066800"/>
            <a:ext cx="7696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If we want to talk about the boy </a:t>
            </a:r>
            <a:endParaRPr lang="en-US" sz="4000" dirty="0" smtClean="0"/>
          </a:p>
          <a:p>
            <a:pPr algn="ctr"/>
            <a:r>
              <a:rPr lang="en-US" sz="4000" dirty="0" smtClean="0"/>
              <a:t>as </a:t>
            </a:r>
            <a:r>
              <a:rPr lang="en-US" sz="4000" dirty="0" smtClean="0"/>
              <a:t>the subject of a sentence </a:t>
            </a: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we </a:t>
            </a:r>
            <a:r>
              <a:rPr lang="en-US" sz="4000" dirty="0" smtClean="0"/>
              <a:t>could use the pronoun “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sz="4000" dirty="0" smtClean="0"/>
              <a:t>”.</a:t>
            </a:r>
          </a:p>
          <a:p>
            <a:pPr algn="ctr"/>
            <a:endParaRPr lang="en-US" sz="3200" dirty="0" smtClean="0"/>
          </a:p>
        </p:txBody>
      </p:sp>
    </p:spTree>
  </p:cSld>
  <p:clrMapOvr>
    <a:masterClrMapping/>
  </p:clrMapOvr>
  <p:transition advTm="7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85800" y="381001"/>
            <a:ext cx="731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4000" dirty="0" smtClean="0"/>
              <a:t>The sentence then becomes</a:t>
            </a:r>
            <a:r>
              <a:rPr lang="en-US" sz="4000" dirty="0" smtClean="0"/>
              <a:t>: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sz="4000" dirty="0" smtClean="0"/>
              <a:t> listens to great music.</a:t>
            </a:r>
            <a:endParaRPr lang="en-US" sz="4000" dirty="0" smtClean="0"/>
          </a:p>
        </p:txBody>
      </p:sp>
    </p:spTree>
  </p:cSld>
  <p:clrMapOvr>
    <a:masterClrMapping/>
  </p:clrMapOvr>
  <p:transition spd="slow" advClick="0" advTm="7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47211" y="1219200"/>
            <a:ext cx="301998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“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</a:rPr>
              <a:t>He</a:t>
            </a:r>
            <a:r>
              <a:rPr lang="en-US" sz="5400" dirty="0" smtClean="0"/>
              <a:t>” </a:t>
            </a:r>
            <a:endParaRPr lang="en-US" sz="5400" dirty="0" smtClean="0"/>
          </a:p>
          <a:p>
            <a:r>
              <a:rPr lang="en-US" sz="5400" dirty="0" smtClean="0"/>
              <a:t>is </a:t>
            </a:r>
          </a:p>
          <a:p>
            <a:r>
              <a:rPr lang="en-US" sz="5400" dirty="0" smtClean="0"/>
              <a:t>the </a:t>
            </a:r>
          </a:p>
          <a:p>
            <a:r>
              <a:rPr lang="en-US" sz="5400" dirty="0" smtClean="0"/>
              <a:t>subject </a:t>
            </a:r>
          </a:p>
          <a:p>
            <a:r>
              <a:rPr lang="en-US" sz="5400" dirty="0" smtClean="0"/>
              <a:t>p</a:t>
            </a:r>
            <a:r>
              <a:rPr lang="en-US" sz="5400" dirty="0" smtClean="0"/>
              <a:t>ronoun.</a:t>
            </a:r>
            <a:endParaRPr lang="en-US" sz="5400" dirty="0" smtClean="0"/>
          </a:p>
        </p:txBody>
      </p:sp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685800"/>
            <a:ext cx="7848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/>
              <a:t>Do you know what the subject pronouns are in English?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7800" y="304800"/>
            <a:ext cx="5410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The subject pronouns in English are</a:t>
            </a:r>
          </a:p>
          <a:p>
            <a:pPr algn="ctr"/>
            <a:r>
              <a:rPr lang="en-US" sz="3200" dirty="0" smtClean="0"/>
              <a:t> </a:t>
            </a:r>
            <a:br>
              <a:rPr lang="en-US" sz="3200" dirty="0" smtClean="0"/>
            </a:br>
            <a:r>
              <a:rPr lang="en-US" sz="4000" dirty="0" smtClean="0"/>
              <a:t>I</a:t>
            </a:r>
          </a:p>
          <a:p>
            <a:pPr algn="ctr"/>
            <a:r>
              <a:rPr lang="en-US" sz="4000" dirty="0" smtClean="0"/>
              <a:t>You</a:t>
            </a:r>
          </a:p>
          <a:p>
            <a:pPr algn="ctr"/>
            <a:r>
              <a:rPr lang="en-US" sz="4000" dirty="0" smtClean="0"/>
              <a:t>He</a:t>
            </a:r>
          </a:p>
          <a:p>
            <a:pPr algn="ctr"/>
            <a:r>
              <a:rPr lang="en-US" sz="4000" dirty="0" smtClean="0"/>
              <a:t>She</a:t>
            </a:r>
          </a:p>
          <a:p>
            <a:pPr algn="ctr"/>
            <a:r>
              <a:rPr lang="en-US" sz="4000" dirty="0" smtClean="0"/>
              <a:t>We</a:t>
            </a:r>
          </a:p>
          <a:p>
            <a:pPr algn="ctr"/>
            <a:r>
              <a:rPr lang="en-US" sz="4000" dirty="0" smtClean="0"/>
              <a:t>They</a:t>
            </a:r>
          </a:p>
          <a:p>
            <a:endParaRPr lang="en-US" dirty="0"/>
          </a:p>
        </p:txBody>
      </p:sp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5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78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81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28600" y="381000"/>
            <a:ext cx="8001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The subject pronouns in Spanish are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yo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tú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él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ella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usted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nosotros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vosotros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ellos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ellas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ustedes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0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5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205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05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96</TotalTime>
  <Words>377</Words>
  <Application>Microsoft Office PowerPoint</Application>
  <PresentationFormat>On-screen Show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Los Pronombres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Los Pronombres</vt:lpstr>
      <vt:lpstr>… there’s more to come!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Pronombres</dc:title>
  <dc:creator>Amy</dc:creator>
  <cp:lastModifiedBy>Amy</cp:lastModifiedBy>
  <cp:revision>16</cp:revision>
  <dcterms:created xsi:type="dcterms:W3CDTF">2010-01-18T17:51:33Z</dcterms:created>
  <dcterms:modified xsi:type="dcterms:W3CDTF">2010-01-18T19:29:33Z</dcterms:modified>
</cp:coreProperties>
</file>